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21" r:id="rId4"/>
    <p:sldId id="1010" r:id="rId5"/>
    <p:sldId id="1011" r:id="rId6"/>
    <p:sldId id="1012" r:id="rId7"/>
    <p:sldId id="1017" r:id="rId8"/>
    <p:sldId id="1018" r:id="rId9"/>
    <p:sldId id="1013" r:id="rId10"/>
    <p:sldId id="1027" r:id="rId11"/>
    <p:sldId id="1029" r:id="rId12"/>
    <p:sldId id="1014" r:id="rId13"/>
    <p:sldId id="1025" r:id="rId14"/>
    <p:sldId id="1026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Let’s go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4000" dirty="0">
                <a:solidFill>
                  <a:srgbClr val="000000"/>
                </a:solidFill>
                <a:cs typeface="Times New Roman" panose="02020603050405020304" pitchFamily="18" charset="0"/>
              </a:rPr>
              <a:t>Speed up</a:t>
            </a:r>
            <a:endParaRPr lang="zh-CN" altLang="zh-CN" sz="2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quickly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must wear a helmet to keep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live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Buses are big and can carry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79602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13338" algn="l"/>
                <a:tab pos="86995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13338" algn="l"/>
                <a:tab pos="86995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13338" algn="l"/>
                <a:tab pos="86995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399913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 from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0630" y="29084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74959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“Buses are big and can carry lots of people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可知，住得远的学生坐公交车上学，选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43015" y="41827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056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students go to school in their parents’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fast,but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there are too many cars on the road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10723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13338" algn="l"/>
                <a:tab pos="8699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tram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2698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78582" y="28459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fast,but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there are too many cars on the road.”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可知，一些学生坐父母的小汽车上学，选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26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40740"/>
          </a:xfrm>
          <a:solidFill>
            <a:srgbClr val="E8F6FD"/>
          </a:solidFill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形填空的解题方法和技巧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通读全文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了解大意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快速通读全文能把握文章主题和大致内容。本题围绕学生上学的交通方式展开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了解这个主题后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能对后续选项判断有整体方向。比如知道在讨论上学方式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就不会选择与上学无关的选项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335" y="748586"/>
            <a:ext cx="1425147" cy="43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  <a:solidFill>
            <a:srgbClr val="E8F6FD"/>
          </a:solidFill>
        </p:spPr>
        <p:txBody>
          <a:bodyPr/>
          <a:lstStyle/>
          <a:p>
            <a:pPr indent="720725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结合语境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逐一分析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利用上下文线索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上下文会提供很多信息帮助确定答案。如第一题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后文多次提到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。又如第二题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quickly.”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提示骑的是自行车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考虑逻辑关系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逻辑包括因果、转折、并列等。如第四题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后文提到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“Buses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people.”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明显在描述公共汽车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02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依据常识判断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对于一些题目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常识能辅助解题。如第五题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提到一些学生坐父母的交通工具上学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结合常识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父母开车送孩子上学比较常见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tram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有轨电车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不符合实际。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解题后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复读检查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纠正错误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填完所有空后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把答案代入原文再通读一遍。检查文章是否通顺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语义是否连贯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语法是否正确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7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defTabSz="915988" hangingPunct="0">
              <a:spcAft>
                <a:spcPts val="0"/>
              </a:spcAft>
              <a:tabLst>
                <a:tab pos="4410075" algn="l"/>
                <a:tab pos="85232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5988" hangingPunct="0">
              <a:spcAft>
                <a:spcPts val="0"/>
              </a:spcAft>
              <a:tabLst>
                <a:tab pos="4410075" algn="l"/>
                <a:tab pos="85232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5988" hangingPunct="0">
              <a:spcAft>
                <a:spcPts val="0"/>
              </a:spcAft>
              <a:tabLst>
                <a:tab pos="4410075" algn="l"/>
                <a:tab pos="85232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5988" hangingPunct="0">
              <a:spcAft>
                <a:spcPts val="0"/>
              </a:spcAft>
              <a:tabLst>
                <a:tab pos="4410075" algn="l"/>
                <a:tab pos="85232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5988" hangingPunct="0">
              <a:spcAft>
                <a:spcPts val="0"/>
              </a:spcAft>
              <a:tabLst>
                <a:tab pos="4410075" algn="l"/>
                <a:tab pos="85232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5988" hangingPunct="0">
              <a:spcAft>
                <a:spcPts val="0"/>
              </a:spcAft>
              <a:tabLst>
                <a:tab pos="4410075" algn="l"/>
                <a:tab pos="85232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truck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74140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live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5379" y="3888756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5379" y="5175664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truck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0334" y="207681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91172" y="33932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70334" y="46334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031325"/>
          </a:xfrm>
        </p:spPr>
        <p:txBody>
          <a:bodyPr/>
          <a:lstStyle/>
          <a:p>
            <a:pPr defTabSz="915988" hangingPunct="0">
              <a:spcAft>
                <a:spcPts val="0"/>
              </a:spcAft>
              <a:tabLst>
                <a:tab pos="4410075" algn="l"/>
                <a:tab pos="85232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5988" hangingPunct="0">
              <a:spcAft>
                <a:spcPts val="0"/>
              </a:spcAft>
              <a:tabLst>
                <a:tab pos="4410075" algn="l"/>
                <a:tab pos="85232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15988" hangingPunct="0">
              <a:spcAft>
                <a:spcPts val="0"/>
              </a:spcAft>
              <a:tabLst>
                <a:tab pos="4410075" algn="l"/>
                <a:tab pos="85232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141" y="2382037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5379" y="3650473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plane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8338" y="18744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7574" y="31753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333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934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二、将下列单词分类。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400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陆地交通工具：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水上交通工具：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空中交通工具：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648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truck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638822" y="1700808"/>
            <a:ext cx="6840760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30910" y="2269767"/>
            <a:ext cx="30547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err="1">
                <a:cs typeface="Times New Roman" panose="02020603050405020304" pitchFamily="18" charset="0"/>
              </a:rPr>
              <a:t>bus,car,train,truck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54059" y="3038038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ship</a:t>
            </a:r>
            <a:endParaRPr lang="zh-CN" altLang="en-US" dirty="0"/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36085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）在水上运行，是水上交通工具。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9"/>
          <p:cNvSpPr txBox="1">
            <a:spLocks/>
          </p:cNvSpPr>
          <p:nvPr/>
        </p:nvSpPr>
        <p:spPr bwMode="auto">
          <a:xfrm>
            <a:off x="3444462" y="4174796"/>
            <a:ext cx="14138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0"/>
          <p:cNvSpPr txBox="1">
            <a:spLocks/>
          </p:cNvSpPr>
          <p:nvPr/>
        </p:nvSpPr>
        <p:spPr bwMode="auto">
          <a:xfrm>
            <a:off x="360854" y="49508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）是在空中飞行的交通工具。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2599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寒假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将至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同学们在谈论自己的出行计划。请根据大家的行程安排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推荐合适的交通工具。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每个选项只能用一次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468038"/>
            <a:ext cx="3879554" cy="44166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8757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0">
              <a:spcAft>
                <a:spcPts val="0"/>
              </a:spcAft>
              <a:buFontTx/>
              <a:buAutoNum type="alphaUcPeriod"/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qtf288.jpg" descr="id:21474954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0630" y="2958994"/>
            <a:ext cx="2188010" cy="913426"/>
          </a:xfrm>
          <a:prstGeom prst="rect">
            <a:avLst/>
          </a:prstGeom>
        </p:spPr>
      </p:pic>
      <p:pic>
        <p:nvPicPr>
          <p:cNvPr id="7" name="qtf289.jpg" descr="id:214749549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773075" y="2852936"/>
            <a:ext cx="2081446" cy="1019484"/>
          </a:xfrm>
          <a:prstGeom prst="rect">
            <a:avLst/>
          </a:prstGeom>
        </p:spPr>
      </p:pic>
      <p:pic>
        <p:nvPicPr>
          <p:cNvPr id="8" name="qtf290.jpg" descr="id:214749550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837335" y="2852936"/>
            <a:ext cx="1755175" cy="1019484"/>
          </a:xfrm>
          <a:prstGeom prst="rect">
            <a:avLst/>
          </a:prstGeom>
        </p:spPr>
      </p:pic>
      <p:pic>
        <p:nvPicPr>
          <p:cNvPr id="9" name="qtf291.jpg" descr="id:2147495508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551590" y="2852936"/>
            <a:ext cx="1719023" cy="1019484"/>
          </a:xfrm>
          <a:prstGeom prst="rect">
            <a:avLst/>
          </a:prstGeom>
        </p:spPr>
      </p:pic>
      <p:sp>
        <p:nvSpPr>
          <p:cNvPr id="10" name="内容占位符 6"/>
          <p:cNvSpPr txBox="1">
            <a:spLocks/>
          </p:cNvSpPr>
          <p:nvPr/>
        </p:nvSpPr>
        <p:spPr bwMode="auto">
          <a:xfrm>
            <a:off x="360854" y="413223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do Linda and Sandy go to the park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—They go by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“green”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9961" y="42277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2" name="内容占位符 11"/>
          <p:cNvSpPr txBox="1">
            <a:spLocks/>
          </p:cNvSpPr>
          <p:nvPr/>
        </p:nvSpPr>
        <p:spPr bwMode="auto">
          <a:xfrm>
            <a:off x="360854" y="54101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目的地是公园，距离不远；根据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98703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—Shanghai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we go there quickly from Lhasa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—You can go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takes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2 hours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104336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0">
              <a:spcAft>
                <a:spcPts val="0"/>
              </a:spcAft>
              <a:buFontTx/>
              <a:buAutoNum type="alphaUcPeriod"/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qtf288.jpg" descr="id:21474954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014778"/>
            <a:ext cx="2188010" cy="913426"/>
          </a:xfrm>
          <a:prstGeom prst="rect">
            <a:avLst/>
          </a:prstGeom>
        </p:spPr>
      </p:pic>
      <p:pic>
        <p:nvPicPr>
          <p:cNvPr id="11" name="qtf289.jpg" descr="id:21474954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73075" y="908720"/>
            <a:ext cx="2081446" cy="1019484"/>
          </a:xfrm>
          <a:prstGeom prst="rect">
            <a:avLst/>
          </a:prstGeom>
        </p:spPr>
      </p:pic>
      <p:pic>
        <p:nvPicPr>
          <p:cNvPr id="12" name="qtf290.jpg" descr="id:21474955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37335" y="908720"/>
            <a:ext cx="1755175" cy="1019484"/>
          </a:xfrm>
          <a:prstGeom prst="rect">
            <a:avLst/>
          </a:prstGeom>
        </p:spPr>
      </p:pic>
      <p:pic>
        <p:nvPicPr>
          <p:cNvPr id="13" name="qtf291.jpg" descr="id:214749550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51590" y="908720"/>
            <a:ext cx="1719023" cy="1019484"/>
          </a:xfrm>
          <a:prstGeom prst="rect">
            <a:avLst/>
          </a:prstGeom>
        </p:spPr>
      </p:pic>
      <p:sp>
        <p:nvSpPr>
          <p:cNvPr id="14" name="内容占位符 12"/>
          <p:cNvSpPr txBox="1">
            <a:spLocks/>
          </p:cNvSpPr>
          <p:nvPr/>
        </p:nvSpPr>
        <p:spPr bwMode="auto">
          <a:xfrm>
            <a:off x="360854" y="32849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飞机速度快，所以选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0334" y="20853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5" name="内容占位符 7"/>
          <p:cNvSpPr txBox="1">
            <a:spLocks/>
          </p:cNvSpPr>
          <p:nvPr/>
        </p:nvSpPr>
        <p:spPr bwMode="auto">
          <a:xfrm>
            <a:off x="360854" y="399803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take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Jilin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soft sleeper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软卧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good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3"/>
          <p:cNvSpPr txBox="1">
            <a:spLocks/>
          </p:cNvSpPr>
          <p:nvPr/>
        </p:nvSpPr>
        <p:spPr bwMode="auto">
          <a:xfrm>
            <a:off x="360854" y="46531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火车有软卧，适合去另一个城市。所以选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41220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7" name="内容占位符 7"/>
          <p:cNvSpPr txBox="1">
            <a:spLocks/>
          </p:cNvSpPr>
          <p:nvPr/>
        </p:nvSpPr>
        <p:spPr bwMode="auto">
          <a:xfrm>
            <a:off x="360854" y="52569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Macaw from Hong Kong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take a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fun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内容占位符 14"/>
          <p:cNvSpPr txBox="1">
            <a:spLocks/>
          </p:cNvSpPr>
          <p:nvPr/>
        </p:nvSpPr>
        <p:spPr bwMode="auto">
          <a:xfrm>
            <a:off x="360854" y="59700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从香港到澳门可以乘船，所以选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0334" y="53570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16" grpId="0"/>
      <p:bldP spid="3" grpId="0"/>
      <p:bldP spid="18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四、给下列句子排成一段通顺的对话。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we can go by bus and get off at Zoo Station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pc="-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Hi,Lily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the zoo this </a:t>
            </a:r>
            <a:r>
              <a:rPr lang="en-US" altLang="zh-CN" spc="-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spc="-5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5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we get there</a:t>
            </a:r>
            <a:r>
              <a:rPr lang="zh-CN" altLang="zh-CN" spc="-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pc="-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to the nearest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最近的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 station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meet at your home at 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on Saturday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sounds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 we meet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3402" y="14755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73402" y="214209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3402" y="276245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3402" y="341729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3402" y="40444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506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校园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记者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在上学路上抓拍到了一张照片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打算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发布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在公众号上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请帮他补全配文吧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585" y="876581"/>
            <a:ext cx="3672408" cy="415839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Wang goes to work by car every morning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lives near the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walks to school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go to school by bus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Tommy and Johnny go to school by bike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自行车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Anne goes to school by tram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有轨电车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qtf292.jpg" descr="id:2147495529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55246" y="980728"/>
            <a:ext cx="5112568" cy="374501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175326" y="19374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592046" y="300024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272794" y="36886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848858" y="19445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1187200" y="300362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9998" y="533859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可知王老师开小汽车。根据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可知布朗老师步行。根据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可知，一部分学生坐公交车。根据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可知，汤米和约翰尼骑自行车。根据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tram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可知安妮坐有轨电车。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99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111091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六、完形填空。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2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锻炼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692696"/>
            <a:ext cx="8020852" cy="73128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13338" algn="l"/>
                <a:tab pos="8699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13338" algn="l"/>
                <a:tab pos="8699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13338" algn="l"/>
                <a:tab pos="8699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13338" algn="l"/>
                <a:tab pos="8699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truck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113338" algn="l"/>
                <a:tab pos="86995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3848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8886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students like walking to school.”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等内容可知，文章围绕上学方式展开，所以此处是去上学，选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91172" y="53229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9143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ride it quickly.”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可知，这里说的是骑自行车，选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1239</Words>
  <Application>Microsoft Office PowerPoint</Application>
  <PresentationFormat>自定义</PresentationFormat>
  <Paragraphs>112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367</cp:revision>
  <dcterms:created xsi:type="dcterms:W3CDTF">2020-11-06T05:24:00Z</dcterms:created>
  <dcterms:modified xsi:type="dcterms:W3CDTF">2025-06-30T08:06:58Z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